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94759"/>
  </p:normalViewPr>
  <p:slideViewPr>
    <p:cSldViewPr snapToGrid="0" snapToObjects="1">
      <p:cViewPr>
        <p:scale>
          <a:sx n="30" d="100"/>
          <a:sy n="30" d="100"/>
        </p:scale>
        <p:origin x="-259" y="-1282"/>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4/27/2018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9D7D82-3AAB-FE4F-A8B8-55362074E59C}" type="slidenum">
              <a:rPr lang="en-US" smtClean="0"/>
              <a:pPr/>
              <a:t>1</a:t>
            </a:fld>
            <a:endParaRPr lang="en-US" dirty="0"/>
          </a:p>
        </p:txBody>
      </p:sp>
    </p:spTree>
    <p:extLst>
      <p:ext uri="{BB962C8B-B14F-4D97-AF65-F5344CB8AC3E}">
        <p14:creationId xmlns:p14="http://schemas.microsoft.com/office/powerpoint/2010/main" val="3577952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6"/>
          <p:cNvSpPr txBox="1">
            <a:spLocks/>
          </p:cNvSpPr>
          <p:nvPr/>
        </p:nvSpPr>
        <p:spPr>
          <a:xfrm>
            <a:off x="12292014" y="21012638"/>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Project description</a:t>
            </a:r>
          </a:p>
        </p:txBody>
      </p:sp>
      <p:sp>
        <p:nvSpPr>
          <p:cNvPr id="7" name="Text Placeholder 18"/>
          <p:cNvSpPr txBox="1">
            <a:spLocks/>
          </p:cNvSpPr>
          <p:nvPr/>
        </p:nvSpPr>
        <p:spPr>
          <a:xfrm>
            <a:off x="12286390" y="22375326"/>
            <a:ext cx="9135285" cy="8044575"/>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Regular" charset="0"/>
              </a:rPr>
              <a:t>In order to accomplish the goals of this project, the </a:t>
            </a:r>
            <a:r>
              <a:rPr lang="en-US" dirty="0" err="1">
                <a:latin typeface="Verdana Regular" charset="0"/>
              </a:rPr>
              <a:t>ConnectBasket</a:t>
            </a:r>
            <a:r>
              <a:rPr lang="en-US" dirty="0">
                <a:latin typeface="Verdana Regular" charset="0"/>
              </a:rPr>
              <a:t> website was created. The website provides a platform for hospital employees to log in and access several features such as creating, editing, and viewing messages.</a:t>
            </a:r>
          </a:p>
          <a:p>
            <a:pPr>
              <a:spcAft>
                <a:spcPts val="2600"/>
              </a:spcAft>
            </a:pPr>
            <a:r>
              <a:rPr lang="en-US" dirty="0">
                <a:latin typeface="Verdana Regular" charset="0"/>
              </a:rPr>
              <a:t>The website is hosted using an Apache web server running on a Linux Ubuntu server operating system. The data for our website is stored in a MySQL database and PHP was used for interaction between the website and the database. The front end of our website was made using the AngularJS framework along with HTML and CSS.</a:t>
            </a:r>
          </a:p>
          <a:p>
            <a:pPr>
              <a:spcAft>
                <a:spcPts val="2600"/>
              </a:spcAft>
            </a:pPr>
            <a:r>
              <a:rPr lang="en-US" dirty="0">
                <a:latin typeface="Verdana Regular" charset="0"/>
              </a:rPr>
              <a:t>We chose to create a website for our project because the users wanted to be able to access the project from desktop computers and mobile devices, and a website was the best way provide that in the time available for the project.</a:t>
            </a:r>
          </a:p>
        </p:txBody>
      </p:sp>
      <p:sp>
        <p:nvSpPr>
          <p:cNvPr id="8" name="Text Placeholder 16"/>
          <p:cNvSpPr txBox="1">
            <a:spLocks/>
          </p:cNvSpPr>
          <p:nvPr/>
        </p:nvSpPr>
        <p:spPr>
          <a:xfrm>
            <a:off x="22311016" y="21012638"/>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Project outcomes</a:t>
            </a:r>
          </a:p>
        </p:txBody>
      </p:sp>
      <p:sp>
        <p:nvSpPr>
          <p:cNvPr id="9" name="Text Placeholder 18"/>
          <p:cNvSpPr txBox="1">
            <a:spLocks/>
          </p:cNvSpPr>
          <p:nvPr/>
        </p:nvSpPr>
        <p:spPr>
          <a:xfrm>
            <a:off x="22064111" y="22144494"/>
            <a:ext cx="9418320" cy="8275407"/>
          </a:xfrm>
          <a:prstGeom prst="rect">
            <a:avLst/>
          </a:prstGeom>
        </p:spPr>
        <p:txBody>
          <a:bodyPr wrap="square" lIns="0" tIns="0" rIns="0" bIns="0">
            <a:spAutoFit/>
          </a:bodyPr>
          <a:lstStyle>
            <a:lvl1pPr marL="457200" indent="-457200" algn="l" defTabSz="4389120" rtl="0" eaLnBrk="1" latinLnBrk="0" hangingPunct="1">
              <a:lnSpc>
                <a:spcPts val="3360"/>
              </a:lnSpc>
              <a:spcBef>
                <a:spcPts val="0"/>
              </a:spcBef>
              <a:spcAft>
                <a:spcPts val="800"/>
              </a:spcAft>
              <a:buFont typeface="Arial" charset="0"/>
              <a:buChar char="•"/>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endParaRPr lang="en-US" dirty="0">
              <a:latin typeface="Verdana Regular" charset="0"/>
            </a:endParaRPr>
          </a:p>
          <a:p>
            <a:pPr>
              <a:spcAft>
                <a:spcPts val="2600"/>
              </a:spcAft>
            </a:pPr>
            <a:r>
              <a:rPr lang="en-US" dirty="0">
                <a:latin typeface="Verdana Regular" charset="0"/>
              </a:rPr>
              <a:t>Using a digital solution will provide the hospital with a decreased use of paper and ink, as well as providing a better system for communicating quickly back and forth across the hospital.</a:t>
            </a:r>
          </a:p>
          <a:p>
            <a:pPr>
              <a:spcAft>
                <a:spcPts val="2600"/>
              </a:spcAft>
            </a:pPr>
            <a:r>
              <a:rPr lang="en-US" dirty="0">
                <a:latin typeface="Verdana Regular" charset="0"/>
              </a:rPr>
              <a:t>The new system will provide a way for administrators to make sure the proper workflow is being followed by employees. They will be able to see when messages are being viewed or claimed with no action being taken and correct any mistakes that are being made for the future.</a:t>
            </a:r>
          </a:p>
          <a:p>
            <a:pPr>
              <a:spcAft>
                <a:spcPts val="2600"/>
              </a:spcAft>
            </a:pPr>
            <a:r>
              <a:rPr lang="en-US" dirty="0">
                <a:latin typeface="Verdana Regular" charset="0"/>
              </a:rPr>
              <a:t>Having access from mobile devices allows employees to be quicker in responding to messages providing faster and better care for pets.</a:t>
            </a:r>
          </a:p>
          <a:p>
            <a:pPr marL="0" indent="0">
              <a:spcAft>
                <a:spcPts val="2600"/>
              </a:spcAft>
              <a:buNone/>
            </a:pPr>
            <a:endParaRPr lang="en-US" dirty="0">
              <a:latin typeface="Verdana Regular" charset="0"/>
            </a:endParaRPr>
          </a:p>
        </p:txBody>
      </p:sp>
      <p:sp>
        <p:nvSpPr>
          <p:cNvPr id="10" name="Text Placeholder 16"/>
          <p:cNvSpPr txBox="1">
            <a:spLocks/>
          </p:cNvSpPr>
          <p:nvPr/>
        </p:nvSpPr>
        <p:spPr>
          <a:xfrm>
            <a:off x="1931989" y="4017332"/>
            <a:ext cx="8158690" cy="1329595"/>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Introduction and background</a:t>
            </a:r>
          </a:p>
        </p:txBody>
      </p:sp>
      <p:sp>
        <p:nvSpPr>
          <p:cNvPr id="11" name="Text Placeholder 18"/>
          <p:cNvSpPr txBox="1">
            <a:spLocks/>
          </p:cNvSpPr>
          <p:nvPr/>
        </p:nvSpPr>
        <p:spPr>
          <a:xfrm>
            <a:off x="1964266" y="5698130"/>
            <a:ext cx="8126412" cy="650569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Verdana" charset="0"/>
                <a:ea typeface="Verdana" charset="0"/>
                <a:cs typeface="Verdana" charset="0"/>
              </a:rPr>
              <a:t>Having an efficient and easy-to-use software system for managing operations is integral for any company, and the Oregon State University Veterinary Hospital is no exception. The current software used by the hospital to manage their daily operations is decades old and doesn’t allow efficient communication within the hospital. This software causes many unnecessary errors and patient and owner suffering that could be avoided with a better system. The hospital needs a new software package that will not only provide a system that doesn’t hinder workflow, but will improve it and allow for increased efficiency. </a:t>
            </a: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Connectbasket</a:t>
            </a:r>
          </a:p>
        </p:txBody>
      </p:sp>
      <p:sp>
        <p:nvSpPr>
          <p:cNvPr id="13" name="Subtitle 2"/>
          <p:cNvSpPr txBox="1">
            <a:spLocks/>
          </p:cNvSpPr>
          <p:nvPr/>
        </p:nvSpPr>
        <p:spPr>
          <a:xfrm>
            <a:off x="12292012" y="5503233"/>
            <a:ext cx="19544199" cy="608050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Software to help improve pet care at the OSU Veterinary Hospital by streamlining internal hospital communication</a:t>
            </a:r>
          </a:p>
        </p:txBody>
      </p:sp>
      <p:sp>
        <p:nvSpPr>
          <p:cNvPr id="14" name="Text Placeholder 16"/>
          <p:cNvSpPr txBox="1">
            <a:spLocks/>
          </p:cNvSpPr>
          <p:nvPr/>
        </p:nvSpPr>
        <p:spPr>
          <a:xfrm>
            <a:off x="33359957" y="15033496"/>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Results</a:t>
            </a: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baseline="0" dirty="0">
                <a:latin typeface="Impact" charset="0"/>
                <a:ea typeface="Impact" charset="0"/>
                <a:cs typeface="Impact" charset="0"/>
              </a:rPr>
              <a:t>39</a:t>
            </a:r>
          </a:p>
        </p:txBody>
      </p:sp>
      <p:sp>
        <p:nvSpPr>
          <p:cNvPr id="22" name="Text Placeholder 18">
            <a:extLst>
              <a:ext uri="{FF2B5EF4-FFF2-40B4-BE49-F238E27FC236}">
                <a16:creationId xmlns:a16="http://schemas.microsoft.com/office/drawing/2014/main" id="{49A96355-BBD2-4C98-BDA6-9175DB3B7DD5}"/>
              </a:ext>
            </a:extLst>
          </p:cNvPr>
          <p:cNvSpPr txBox="1">
            <a:spLocks/>
          </p:cNvSpPr>
          <p:nvPr/>
        </p:nvSpPr>
        <p:spPr>
          <a:xfrm>
            <a:off x="33516309" y="7101042"/>
            <a:ext cx="9034691" cy="82682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a:spcAft>
                <a:spcPts val="0"/>
              </a:spcAft>
              <a:buNone/>
            </a:pPr>
            <a:r>
              <a:rPr lang="en-US" sz="2400" dirty="0">
                <a:latin typeface="Verdana Regular" charset="0"/>
              </a:rPr>
              <a:t>Pictured from left to right: </a:t>
            </a:r>
          </a:p>
          <a:p>
            <a:pPr marL="0" indent="0" algn="ctr">
              <a:spcAft>
                <a:spcPts val="0"/>
              </a:spcAft>
              <a:buNone/>
            </a:pPr>
            <a:r>
              <a:rPr lang="en-US" sz="2400" dirty="0">
                <a:latin typeface="Verdana Regular" charset="0"/>
              </a:rPr>
              <a:t>Kailyn Hellwege, Henry Fowler, Taylor Kirkpatrick</a:t>
            </a:r>
          </a:p>
        </p:txBody>
      </p:sp>
      <p:sp>
        <p:nvSpPr>
          <p:cNvPr id="23" name="Text Placeholder 16">
            <a:extLst>
              <a:ext uri="{FF2B5EF4-FFF2-40B4-BE49-F238E27FC236}">
                <a16:creationId xmlns:a16="http://schemas.microsoft.com/office/drawing/2014/main" id="{10760CCA-E6E3-43CA-846B-269EFEE2ED9A}"/>
              </a:ext>
            </a:extLst>
          </p:cNvPr>
          <p:cNvSpPr txBox="1">
            <a:spLocks/>
          </p:cNvSpPr>
          <p:nvPr/>
        </p:nvSpPr>
        <p:spPr>
          <a:xfrm>
            <a:off x="1871258" y="12779612"/>
            <a:ext cx="815869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Project goals</a:t>
            </a:r>
          </a:p>
        </p:txBody>
      </p:sp>
      <p:sp>
        <p:nvSpPr>
          <p:cNvPr id="24" name="Text Placeholder 18">
            <a:extLst>
              <a:ext uri="{FF2B5EF4-FFF2-40B4-BE49-F238E27FC236}">
                <a16:creationId xmlns:a16="http://schemas.microsoft.com/office/drawing/2014/main" id="{429CCE48-C6AA-4947-AC60-B630A7424613}"/>
              </a:ext>
            </a:extLst>
          </p:cNvPr>
          <p:cNvSpPr txBox="1">
            <a:spLocks/>
          </p:cNvSpPr>
          <p:nvPr/>
        </p:nvSpPr>
        <p:spPr>
          <a:xfrm>
            <a:off x="1928260" y="13760434"/>
            <a:ext cx="8126412" cy="1266122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Allow users to create messages containing information such as case number, message category, level of urgency, patient name, and owner name and contact information</a:t>
            </a:r>
          </a:p>
          <a:p>
            <a:pPr>
              <a:spcAft>
                <a:spcPts val="2600"/>
              </a:spcAft>
            </a:pPr>
            <a:r>
              <a:rPr lang="en-US" dirty="0">
                <a:solidFill>
                  <a:schemeClr val="bg1"/>
                </a:solidFill>
                <a:latin typeface="Verdana" charset="0"/>
                <a:ea typeface="Verdana" charset="0"/>
                <a:cs typeface="Verdana" charset="0"/>
              </a:rPr>
              <a:t>Allow messages to have a status to tell whether they are new, in progress, or complete</a:t>
            </a:r>
          </a:p>
          <a:p>
            <a:pPr>
              <a:spcAft>
                <a:spcPts val="2600"/>
              </a:spcAft>
            </a:pPr>
            <a:r>
              <a:rPr lang="en-US" dirty="0">
                <a:solidFill>
                  <a:schemeClr val="bg1"/>
                </a:solidFill>
                <a:latin typeface="Verdana" charset="0"/>
                <a:ea typeface="Verdana" charset="0"/>
                <a:cs typeface="Verdana" charset="0"/>
              </a:rPr>
              <a:t>Allow messages to be routed to a group of users</a:t>
            </a:r>
          </a:p>
          <a:p>
            <a:pPr>
              <a:spcAft>
                <a:spcPts val="2600"/>
              </a:spcAft>
            </a:pPr>
            <a:r>
              <a:rPr lang="en-US" dirty="0">
                <a:solidFill>
                  <a:schemeClr val="bg1"/>
                </a:solidFill>
                <a:latin typeface="Verdana" charset="0"/>
                <a:ea typeface="Verdana" charset="0"/>
                <a:cs typeface="Verdana" charset="0"/>
              </a:rPr>
              <a:t>Allow notes to be added to messages</a:t>
            </a:r>
          </a:p>
          <a:p>
            <a:pPr>
              <a:spcAft>
                <a:spcPts val="2600"/>
              </a:spcAft>
            </a:pPr>
            <a:r>
              <a:rPr lang="en-US" dirty="0">
                <a:solidFill>
                  <a:schemeClr val="bg1"/>
                </a:solidFill>
                <a:latin typeface="Verdana" charset="0"/>
                <a:ea typeface="Verdana" charset="0"/>
                <a:cs typeface="Verdana" charset="0"/>
              </a:rPr>
              <a:t>Allow users to have profiles where they can select or change their group membership</a:t>
            </a:r>
          </a:p>
          <a:p>
            <a:pPr>
              <a:spcAft>
                <a:spcPts val="2600"/>
              </a:spcAft>
            </a:pPr>
            <a:r>
              <a:rPr lang="en-US" dirty="0">
                <a:solidFill>
                  <a:schemeClr val="bg1"/>
                </a:solidFill>
                <a:latin typeface="Verdana" charset="0"/>
                <a:ea typeface="Verdana" charset="0"/>
                <a:cs typeface="Verdana" charset="0"/>
              </a:rPr>
              <a:t>Provide an audit log that shows user actions such as creating, viewing, or claiming messages</a:t>
            </a:r>
          </a:p>
          <a:p>
            <a:pPr>
              <a:spcAft>
                <a:spcPts val="2600"/>
              </a:spcAft>
            </a:pPr>
            <a:r>
              <a:rPr lang="en-US" dirty="0">
                <a:solidFill>
                  <a:schemeClr val="bg1"/>
                </a:solidFill>
                <a:latin typeface="Verdana" charset="0"/>
                <a:ea typeface="Verdana" charset="0"/>
                <a:cs typeface="Verdana" charset="0"/>
              </a:rPr>
              <a:t>Increase the overall efficiency of messages being transported throughout the hospital </a:t>
            </a:r>
          </a:p>
          <a:p>
            <a:pPr>
              <a:spcAft>
                <a:spcPts val="2600"/>
              </a:spcAft>
            </a:pPr>
            <a:r>
              <a:rPr lang="en-US" dirty="0">
                <a:solidFill>
                  <a:schemeClr val="bg1"/>
                </a:solidFill>
                <a:latin typeface="Verdana" charset="0"/>
                <a:ea typeface="Verdana" charset="0"/>
                <a:cs typeface="Verdana" charset="0"/>
              </a:rPr>
              <a:t>Reduce the amount of paper being printed</a:t>
            </a:r>
          </a:p>
          <a:p>
            <a:pPr>
              <a:spcAft>
                <a:spcPts val="2600"/>
              </a:spcAft>
            </a:pPr>
            <a:r>
              <a:rPr lang="en-US" dirty="0">
                <a:solidFill>
                  <a:schemeClr val="bg1"/>
                </a:solidFill>
                <a:latin typeface="Verdana" charset="0"/>
                <a:ea typeface="Verdana" charset="0"/>
                <a:cs typeface="Verdana" charset="0"/>
              </a:rPr>
              <a:t>Reduce errors in the communication process of the hospital </a:t>
            </a:r>
          </a:p>
        </p:txBody>
      </p:sp>
      <p:sp>
        <p:nvSpPr>
          <p:cNvPr id="3" name="TextBox 2">
            <a:extLst>
              <a:ext uri="{FF2B5EF4-FFF2-40B4-BE49-F238E27FC236}">
                <a16:creationId xmlns:a16="http://schemas.microsoft.com/office/drawing/2014/main" id="{077072ED-AE3C-4459-8213-93CAC1F2FD73}"/>
              </a:ext>
            </a:extLst>
          </p:cNvPr>
          <p:cNvSpPr txBox="1"/>
          <p:nvPr/>
        </p:nvSpPr>
        <p:spPr>
          <a:xfrm flipH="1">
            <a:off x="33230730" y="19562286"/>
            <a:ext cx="9612719" cy="2246769"/>
          </a:xfrm>
          <a:prstGeom prst="rect">
            <a:avLst/>
          </a:prstGeom>
          <a:noFill/>
        </p:spPr>
        <p:txBody>
          <a:bodyPr wrap="square" rtlCol="0">
            <a:spAutoFit/>
          </a:bodyPr>
          <a:lstStyle/>
          <a:p>
            <a:r>
              <a:rPr lang="en-US" sz="2800" dirty="0" err="1">
                <a:latin typeface="Verdana Regular"/>
              </a:rPr>
              <a:t>ConnectBasket</a:t>
            </a:r>
            <a:r>
              <a:rPr lang="en-US" sz="2800" dirty="0">
                <a:latin typeface="Verdana Regular"/>
              </a:rPr>
              <a:t> users can view a history of all messages that are marked as new, in progress, or completed, and view details of the messages. Completed messages are read-only and no further notes can be added.</a:t>
            </a:r>
          </a:p>
        </p:txBody>
      </p:sp>
      <p:sp>
        <p:nvSpPr>
          <p:cNvPr id="25" name="TextBox 24">
            <a:extLst>
              <a:ext uri="{FF2B5EF4-FFF2-40B4-BE49-F238E27FC236}">
                <a16:creationId xmlns:a16="http://schemas.microsoft.com/office/drawing/2014/main" id="{470E351C-35AA-49F5-AF77-B5CA9995A555}"/>
              </a:ext>
            </a:extLst>
          </p:cNvPr>
          <p:cNvSpPr txBox="1"/>
          <p:nvPr/>
        </p:nvSpPr>
        <p:spPr>
          <a:xfrm flipH="1">
            <a:off x="33137867" y="29680481"/>
            <a:ext cx="9612719" cy="1815882"/>
          </a:xfrm>
          <a:prstGeom prst="rect">
            <a:avLst/>
          </a:prstGeom>
          <a:noFill/>
        </p:spPr>
        <p:txBody>
          <a:bodyPr wrap="square" rtlCol="0">
            <a:spAutoFit/>
          </a:bodyPr>
          <a:lstStyle/>
          <a:p>
            <a:r>
              <a:rPr lang="en-US" sz="2800" dirty="0">
                <a:latin typeface="Verdana Regular"/>
              </a:rPr>
              <a:t>After a message has been completed, it can be exported as a pdf file that contains all of the original message information as well as all of the notes that have been added to the message.</a:t>
            </a:r>
          </a:p>
        </p:txBody>
      </p:sp>
      <p:sp>
        <p:nvSpPr>
          <p:cNvPr id="27" name="Text Placeholder 18">
            <a:extLst>
              <a:ext uri="{FF2B5EF4-FFF2-40B4-BE49-F238E27FC236}">
                <a16:creationId xmlns:a16="http://schemas.microsoft.com/office/drawing/2014/main" id="{4CC69F21-4C4A-4C00-A7D4-C52064969C16}"/>
              </a:ext>
            </a:extLst>
          </p:cNvPr>
          <p:cNvSpPr txBox="1">
            <a:spLocks/>
          </p:cNvSpPr>
          <p:nvPr/>
        </p:nvSpPr>
        <p:spPr>
          <a:xfrm>
            <a:off x="33137867" y="8777496"/>
            <a:ext cx="9961308" cy="578754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latin typeface="Verdana Regular" charset="0"/>
              </a:rPr>
              <a:t>Project Client: </a:t>
            </a:r>
          </a:p>
          <a:p>
            <a:pPr marL="0" indent="0">
              <a:spcAft>
                <a:spcPts val="2600"/>
              </a:spcAft>
              <a:buNone/>
            </a:pPr>
            <a:r>
              <a:rPr lang="en-US" dirty="0">
                <a:latin typeface="Verdana Regular" charset="0"/>
              </a:rPr>
              <a:t>Dr. </a:t>
            </a:r>
            <a:r>
              <a:rPr lang="en-US" dirty="0" err="1">
                <a:latin typeface="Verdana Regular" charset="0"/>
              </a:rPr>
              <a:t>Chinweike</a:t>
            </a:r>
            <a:r>
              <a:rPr lang="en-US" dirty="0">
                <a:latin typeface="Verdana Regular" charset="0"/>
              </a:rPr>
              <a:t> </a:t>
            </a:r>
            <a:r>
              <a:rPr lang="en-US" dirty="0" err="1">
                <a:latin typeface="Verdana Regular" charset="0"/>
              </a:rPr>
              <a:t>Eseonu</a:t>
            </a:r>
            <a:endParaRPr lang="en-US" dirty="0">
              <a:latin typeface="Verdana Regular" charset="0"/>
            </a:endParaRPr>
          </a:p>
          <a:p>
            <a:pPr marL="0" indent="0">
              <a:spcAft>
                <a:spcPts val="2600"/>
              </a:spcAft>
              <a:buNone/>
            </a:pPr>
            <a:r>
              <a:rPr lang="en-US" b="1" dirty="0">
                <a:latin typeface="Verdana Regular" charset="0"/>
              </a:rPr>
              <a:t>Affiliation: </a:t>
            </a:r>
          </a:p>
          <a:p>
            <a:pPr marL="0" indent="0">
              <a:spcAft>
                <a:spcPts val="2600"/>
              </a:spcAft>
              <a:buNone/>
            </a:pPr>
            <a:r>
              <a:rPr lang="en-US" dirty="0">
                <a:latin typeface="Verdana Regular" charset="0"/>
              </a:rPr>
              <a:t>Oregon State University Veterinary Hospital</a:t>
            </a:r>
          </a:p>
          <a:p>
            <a:pPr marL="0" indent="0">
              <a:spcAft>
                <a:spcPts val="2600"/>
              </a:spcAft>
              <a:buNone/>
            </a:pPr>
            <a:r>
              <a:rPr lang="en-US" b="1" dirty="0">
                <a:latin typeface="Verdana Regular" charset="0"/>
              </a:rPr>
              <a:t>Contact Information:</a:t>
            </a:r>
          </a:p>
          <a:p>
            <a:pPr marL="0" indent="0">
              <a:spcAft>
                <a:spcPts val="2600"/>
              </a:spcAft>
              <a:buNone/>
            </a:pPr>
            <a:r>
              <a:rPr lang="en-US" dirty="0">
                <a:latin typeface="Verdana Regular" charset="0"/>
              </a:rPr>
              <a:t>fowlerh@oregonstate.edu</a:t>
            </a:r>
          </a:p>
          <a:p>
            <a:pPr marL="0" indent="0">
              <a:spcAft>
                <a:spcPts val="2600"/>
              </a:spcAft>
              <a:buNone/>
            </a:pPr>
            <a:r>
              <a:rPr lang="en-US" dirty="0">
                <a:latin typeface="Verdana Regular" charset="0"/>
              </a:rPr>
              <a:t>hellwegk@oregonstate.edu</a:t>
            </a:r>
          </a:p>
          <a:p>
            <a:pPr marL="0" indent="0">
              <a:spcAft>
                <a:spcPts val="2600"/>
              </a:spcAft>
              <a:buNone/>
            </a:pPr>
            <a:r>
              <a:rPr lang="en-US" dirty="0">
                <a:latin typeface="Verdana Regular" charset="0"/>
              </a:rPr>
              <a:t>kirkpatt@oregonstate.edu</a:t>
            </a:r>
          </a:p>
        </p:txBody>
      </p:sp>
      <p:pic>
        <p:nvPicPr>
          <p:cNvPr id="15" name="Picture 14">
            <a:extLst>
              <a:ext uri="{FF2B5EF4-FFF2-40B4-BE49-F238E27FC236}">
                <a16:creationId xmlns:a16="http://schemas.microsoft.com/office/drawing/2014/main" id="{3BA824EA-A4A9-47A0-95A4-5F9AECCD8C45}"/>
              </a:ext>
            </a:extLst>
          </p:cNvPr>
          <p:cNvPicPr>
            <a:picLocks noChangeAspect="1"/>
          </p:cNvPicPr>
          <p:nvPr/>
        </p:nvPicPr>
        <p:blipFill>
          <a:blip r:embed="rId3"/>
          <a:stretch>
            <a:fillRect/>
          </a:stretch>
        </p:blipFill>
        <p:spPr>
          <a:xfrm>
            <a:off x="35063728" y="3027565"/>
            <a:ext cx="5937076" cy="3958051"/>
          </a:xfrm>
          <a:prstGeom prst="rect">
            <a:avLst/>
          </a:prstGeom>
        </p:spPr>
      </p:pic>
      <p:pic>
        <p:nvPicPr>
          <p:cNvPr id="21" name="Picture 20">
            <a:extLst>
              <a:ext uri="{FF2B5EF4-FFF2-40B4-BE49-F238E27FC236}">
                <a16:creationId xmlns:a16="http://schemas.microsoft.com/office/drawing/2014/main" id="{1DD1D8C5-1C29-48A1-AE6B-46140A31DB31}"/>
              </a:ext>
            </a:extLst>
          </p:cNvPr>
          <p:cNvPicPr>
            <a:picLocks noChangeAspect="1"/>
          </p:cNvPicPr>
          <p:nvPr/>
        </p:nvPicPr>
        <p:blipFill>
          <a:blip r:embed="rId4"/>
          <a:stretch>
            <a:fillRect/>
          </a:stretch>
        </p:blipFill>
        <p:spPr>
          <a:xfrm>
            <a:off x="11538815" y="9405214"/>
            <a:ext cx="8191898" cy="5392530"/>
          </a:xfrm>
          <a:prstGeom prst="rect">
            <a:avLst/>
          </a:prstGeom>
        </p:spPr>
      </p:pic>
      <p:pic>
        <p:nvPicPr>
          <p:cNvPr id="28" name="Picture 27">
            <a:extLst>
              <a:ext uri="{FF2B5EF4-FFF2-40B4-BE49-F238E27FC236}">
                <a16:creationId xmlns:a16="http://schemas.microsoft.com/office/drawing/2014/main" id="{4448460C-7705-49A8-A5F7-131371721C3E}"/>
              </a:ext>
            </a:extLst>
          </p:cNvPr>
          <p:cNvPicPr>
            <a:picLocks noChangeAspect="1"/>
          </p:cNvPicPr>
          <p:nvPr/>
        </p:nvPicPr>
        <p:blipFill>
          <a:blip r:embed="rId5"/>
          <a:stretch>
            <a:fillRect/>
          </a:stretch>
        </p:blipFill>
        <p:spPr>
          <a:xfrm>
            <a:off x="20121992" y="15410542"/>
            <a:ext cx="12248098" cy="4827580"/>
          </a:xfrm>
          <a:prstGeom prst="rect">
            <a:avLst/>
          </a:prstGeom>
        </p:spPr>
      </p:pic>
      <p:pic>
        <p:nvPicPr>
          <p:cNvPr id="30" name="Picture 29">
            <a:extLst>
              <a:ext uri="{FF2B5EF4-FFF2-40B4-BE49-F238E27FC236}">
                <a16:creationId xmlns:a16="http://schemas.microsoft.com/office/drawing/2014/main" id="{6F8B9E6D-2BE8-44AC-ABDB-E7A3CD5835F1}"/>
              </a:ext>
            </a:extLst>
          </p:cNvPr>
          <p:cNvPicPr>
            <a:picLocks noChangeAspect="1"/>
          </p:cNvPicPr>
          <p:nvPr/>
        </p:nvPicPr>
        <p:blipFill>
          <a:blip r:embed="rId6"/>
          <a:stretch>
            <a:fillRect/>
          </a:stretch>
        </p:blipFill>
        <p:spPr>
          <a:xfrm>
            <a:off x="11538814" y="15456603"/>
            <a:ext cx="8126411" cy="4781519"/>
          </a:xfrm>
          <a:prstGeom prst="rect">
            <a:avLst/>
          </a:prstGeom>
        </p:spPr>
      </p:pic>
      <p:pic>
        <p:nvPicPr>
          <p:cNvPr id="1024" name="Picture 1023">
            <a:extLst>
              <a:ext uri="{FF2B5EF4-FFF2-40B4-BE49-F238E27FC236}">
                <a16:creationId xmlns:a16="http://schemas.microsoft.com/office/drawing/2014/main" id="{D098B86C-2540-4CB5-9BB8-E6523580DF1A}"/>
              </a:ext>
            </a:extLst>
          </p:cNvPr>
          <p:cNvPicPr>
            <a:picLocks noChangeAspect="1"/>
          </p:cNvPicPr>
          <p:nvPr/>
        </p:nvPicPr>
        <p:blipFill>
          <a:blip r:embed="rId7"/>
          <a:stretch>
            <a:fillRect/>
          </a:stretch>
        </p:blipFill>
        <p:spPr>
          <a:xfrm>
            <a:off x="33137867" y="16140377"/>
            <a:ext cx="9612719" cy="2974502"/>
          </a:xfrm>
          <a:prstGeom prst="rect">
            <a:avLst/>
          </a:prstGeom>
        </p:spPr>
      </p:pic>
      <p:pic>
        <p:nvPicPr>
          <p:cNvPr id="1029" name="Picture 1028">
            <a:extLst>
              <a:ext uri="{FF2B5EF4-FFF2-40B4-BE49-F238E27FC236}">
                <a16:creationId xmlns:a16="http://schemas.microsoft.com/office/drawing/2014/main" id="{843D383C-DF24-4E0B-8DD7-762F04AD2D07}"/>
              </a:ext>
            </a:extLst>
          </p:cNvPr>
          <p:cNvPicPr>
            <a:picLocks noChangeAspect="1"/>
          </p:cNvPicPr>
          <p:nvPr/>
        </p:nvPicPr>
        <p:blipFill>
          <a:blip r:embed="rId8"/>
          <a:stretch>
            <a:fillRect/>
          </a:stretch>
        </p:blipFill>
        <p:spPr>
          <a:xfrm>
            <a:off x="33230730" y="22062126"/>
            <a:ext cx="9519856" cy="7247313"/>
          </a:xfrm>
          <a:prstGeom prst="rect">
            <a:avLst/>
          </a:prstGeom>
        </p:spPr>
      </p:pic>
      <p:pic>
        <p:nvPicPr>
          <p:cNvPr id="1031" name="Picture 1030">
            <a:extLst>
              <a:ext uri="{FF2B5EF4-FFF2-40B4-BE49-F238E27FC236}">
                <a16:creationId xmlns:a16="http://schemas.microsoft.com/office/drawing/2014/main" id="{6A35B258-8141-4DD9-B08A-106165C9944B}"/>
              </a:ext>
            </a:extLst>
          </p:cNvPr>
          <p:cNvPicPr>
            <a:picLocks noChangeAspect="1"/>
          </p:cNvPicPr>
          <p:nvPr/>
        </p:nvPicPr>
        <p:blipFill>
          <a:blip r:embed="rId9"/>
          <a:stretch>
            <a:fillRect/>
          </a:stretch>
        </p:blipFill>
        <p:spPr>
          <a:xfrm>
            <a:off x="20121991" y="9405214"/>
            <a:ext cx="12248099" cy="5392530"/>
          </a:xfrm>
          <a:prstGeom prst="rect">
            <a:avLst/>
          </a:prstGeom>
        </p:spPr>
      </p:pic>
      <p:sp>
        <p:nvSpPr>
          <p:cNvPr id="40" name="Text Placeholder 18">
            <a:extLst>
              <a:ext uri="{FF2B5EF4-FFF2-40B4-BE49-F238E27FC236}">
                <a16:creationId xmlns:a16="http://schemas.microsoft.com/office/drawing/2014/main" id="{83EDBAD7-0827-4506-9984-8ADFF5DBA003}"/>
              </a:ext>
            </a:extLst>
          </p:cNvPr>
          <p:cNvSpPr txBox="1">
            <a:spLocks/>
          </p:cNvSpPr>
          <p:nvPr/>
        </p:nvSpPr>
        <p:spPr>
          <a:xfrm>
            <a:off x="11538814" y="14875025"/>
            <a:ext cx="8191899" cy="39081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a:spcAft>
                <a:spcPts val="0"/>
              </a:spcAft>
              <a:buNone/>
            </a:pPr>
            <a:r>
              <a:rPr lang="en-US" sz="2400" dirty="0">
                <a:latin typeface="Verdana Regular" charset="0"/>
              </a:rPr>
              <a:t>Add message page</a:t>
            </a:r>
          </a:p>
        </p:txBody>
      </p:sp>
      <p:sp>
        <p:nvSpPr>
          <p:cNvPr id="42" name="Text Placeholder 18">
            <a:extLst>
              <a:ext uri="{FF2B5EF4-FFF2-40B4-BE49-F238E27FC236}">
                <a16:creationId xmlns:a16="http://schemas.microsoft.com/office/drawing/2014/main" id="{44910145-858A-40A6-B0AD-0EE216964925}"/>
              </a:ext>
            </a:extLst>
          </p:cNvPr>
          <p:cNvSpPr txBox="1">
            <a:spLocks/>
          </p:cNvSpPr>
          <p:nvPr/>
        </p:nvSpPr>
        <p:spPr>
          <a:xfrm>
            <a:off x="20121992" y="14875025"/>
            <a:ext cx="12248097" cy="39081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a:spcAft>
                <a:spcPts val="0"/>
              </a:spcAft>
              <a:buNone/>
            </a:pPr>
            <a:r>
              <a:rPr lang="en-US" sz="2400" dirty="0">
                <a:latin typeface="Verdana Regular" charset="0"/>
              </a:rPr>
              <a:t>View messages page</a:t>
            </a:r>
          </a:p>
        </p:txBody>
      </p:sp>
      <p:sp>
        <p:nvSpPr>
          <p:cNvPr id="43" name="Text Placeholder 18">
            <a:extLst>
              <a:ext uri="{FF2B5EF4-FFF2-40B4-BE49-F238E27FC236}">
                <a16:creationId xmlns:a16="http://schemas.microsoft.com/office/drawing/2014/main" id="{885B9521-8085-41A4-B6C2-C1F1D4FC1E69}"/>
              </a:ext>
            </a:extLst>
          </p:cNvPr>
          <p:cNvSpPr txBox="1">
            <a:spLocks/>
          </p:cNvSpPr>
          <p:nvPr/>
        </p:nvSpPr>
        <p:spPr>
          <a:xfrm>
            <a:off x="11473326" y="20362483"/>
            <a:ext cx="8191899" cy="39081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a:spcAft>
                <a:spcPts val="0"/>
              </a:spcAft>
              <a:buNone/>
            </a:pPr>
            <a:r>
              <a:rPr lang="en-US" sz="2400" dirty="0">
                <a:latin typeface="Verdana Regular" charset="0"/>
              </a:rPr>
              <a:t>Audit log page</a:t>
            </a:r>
          </a:p>
        </p:txBody>
      </p:sp>
      <p:sp>
        <p:nvSpPr>
          <p:cNvPr id="44" name="Text Placeholder 18">
            <a:extLst>
              <a:ext uri="{FF2B5EF4-FFF2-40B4-BE49-F238E27FC236}">
                <a16:creationId xmlns:a16="http://schemas.microsoft.com/office/drawing/2014/main" id="{53EF64E6-4F31-430E-80A8-993D447B5D65}"/>
              </a:ext>
            </a:extLst>
          </p:cNvPr>
          <p:cNvSpPr txBox="1">
            <a:spLocks/>
          </p:cNvSpPr>
          <p:nvPr/>
        </p:nvSpPr>
        <p:spPr>
          <a:xfrm>
            <a:off x="20121991" y="20362483"/>
            <a:ext cx="12248097" cy="39081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a:spcAft>
                <a:spcPts val="0"/>
              </a:spcAft>
              <a:buNone/>
            </a:pPr>
            <a:r>
              <a:rPr lang="en-US" sz="2400" dirty="0">
                <a:latin typeface="Verdana Regular" charset="0"/>
              </a:rPr>
              <a:t>Add note page</a:t>
            </a:r>
          </a:p>
        </p:txBody>
      </p:sp>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768</TotalTime>
  <Words>638</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Fowler, Henry Logan</cp:lastModifiedBy>
  <cp:revision>74</cp:revision>
  <dcterms:created xsi:type="dcterms:W3CDTF">2017-04-19T21:01:26Z</dcterms:created>
  <dcterms:modified xsi:type="dcterms:W3CDTF">2018-04-27T19:59:48Z</dcterms:modified>
</cp:coreProperties>
</file>